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9"/>
  </p:notesMasterIdLst>
  <p:sldIdLst>
    <p:sldId id="256" r:id="rId2"/>
    <p:sldId id="282" r:id="rId3"/>
    <p:sldId id="261" r:id="rId4"/>
    <p:sldId id="260" r:id="rId5"/>
    <p:sldId id="266" r:id="rId6"/>
    <p:sldId id="263" r:id="rId7"/>
    <p:sldId id="262" r:id="rId8"/>
    <p:sldId id="265" r:id="rId9"/>
    <p:sldId id="264" r:id="rId10"/>
    <p:sldId id="259" r:id="rId11"/>
    <p:sldId id="258" r:id="rId12"/>
    <p:sldId id="284" r:id="rId13"/>
    <p:sldId id="281" r:id="rId14"/>
    <p:sldId id="267" r:id="rId15"/>
    <p:sldId id="279" r:id="rId16"/>
    <p:sldId id="283" r:id="rId17"/>
    <p:sldId id="280" r:id="rId18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550"/>
    <p:restoredTop sz="94704"/>
  </p:normalViewPr>
  <p:slideViewPr>
    <p:cSldViewPr snapToGrid="0" snapToObjects="1">
      <p:cViewPr varScale="1">
        <p:scale>
          <a:sx n="131" d="100"/>
          <a:sy n="131" d="100"/>
        </p:scale>
        <p:origin x="1152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BB3C6C-9E53-1941-B564-D173599532ED}" type="datetimeFigureOut">
              <a:rPr lang="pt-BR" smtClean="0"/>
              <a:t>28/03/2019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7BE912-8659-A34D-8F99-A8120E4CEFD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749355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estilo do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4B1B2-B408-2E47-A56A-675285769C6B}" type="datetimeFigureOut">
              <a:rPr lang="pt-BR" smtClean="0"/>
              <a:t>28/03/2019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78034F-42F5-644B-8E54-3A831307F7E2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estilo do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4B1B2-B408-2E47-A56A-675285769C6B}" type="datetimeFigureOut">
              <a:rPr lang="pt-BR" smtClean="0"/>
              <a:t>28/03/2019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78034F-42F5-644B-8E54-3A831307F7E2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pt-BR"/>
              <a:t>Clique para editar estilo do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4B1B2-B408-2E47-A56A-675285769C6B}" type="datetimeFigureOut">
              <a:rPr lang="pt-BR" smtClean="0"/>
              <a:t>28/03/2019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78034F-42F5-644B-8E54-3A831307F7E2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estilo do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4B1B2-B408-2E47-A56A-675285769C6B}" type="datetimeFigureOut">
              <a:rPr lang="pt-BR" smtClean="0"/>
              <a:t>28/03/2019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78034F-42F5-644B-8E54-3A831307F7E2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estilo do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4B1B2-B408-2E47-A56A-675285769C6B}" type="datetimeFigureOut">
              <a:rPr lang="pt-BR" smtClean="0"/>
              <a:t>28/03/2019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78034F-42F5-644B-8E54-3A831307F7E2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estilo do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4B1B2-B408-2E47-A56A-675285769C6B}" type="datetimeFigureOut">
              <a:rPr lang="pt-BR" smtClean="0"/>
              <a:t>28/03/2019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78034F-42F5-644B-8E54-3A831307F7E2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pt-BR"/>
              <a:t>Clique para editar estilo do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4B1B2-B408-2E47-A56A-675285769C6B}" type="datetimeFigureOut">
              <a:rPr lang="pt-BR" smtClean="0"/>
              <a:t>28/03/2019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78034F-42F5-644B-8E54-3A831307F7E2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estilo do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4B1B2-B408-2E47-A56A-675285769C6B}" type="datetimeFigureOut">
              <a:rPr lang="pt-BR" smtClean="0"/>
              <a:t>28/03/2019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78034F-42F5-644B-8E54-3A831307F7E2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4B1B2-B408-2E47-A56A-675285769C6B}" type="datetimeFigureOut">
              <a:rPr lang="pt-BR" smtClean="0"/>
              <a:t>28/03/2019</a:t>
            </a:fld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78034F-42F5-644B-8E54-3A831307F7E2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estilo do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4B1B2-B408-2E47-A56A-675285769C6B}" type="datetimeFigureOut">
              <a:rPr lang="pt-BR" smtClean="0"/>
              <a:t>28/03/2019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78034F-42F5-644B-8E54-3A831307F7E2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estilo do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/>
              <a:t>Arraste a imagem para o espaço reservado ou clique no ícone para adicionar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4B1B2-B408-2E47-A56A-675285769C6B}" type="datetimeFigureOut">
              <a:rPr lang="pt-BR" smtClean="0"/>
              <a:t>28/03/2019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78034F-42F5-644B-8E54-3A831307F7E2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estilo do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D4B1B2-B408-2E47-A56A-675285769C6B}" type="datetimeFigureOut">
              <a:rPr lang="pt-BR" smtClean="0"/>
              <a:t>28/03/2019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78034F-42F5-644B-8E54-3A831307F7E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87529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tif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434194B-EB56-4062-98C6-CB72F287E3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-2826"/>
            <a:ext cx="10015869" cy="685372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3746DB1-35A8-422F-9955-4F8E75DBB0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7763"/>
          <a:stretch/>
        </p:blipFill>
        <p:spPr>
          <a:xfrm>
            <a:off x="-1" y="0"/>
            <a:ext cx="10015869" cy="6850894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4861888" y="4821117"/>
            <a:ext cx="4459934" cy="1135639"/>
          </a:xfrm>
        </p:spPr>
        <p:txBody>
          <a:bodyPr anchor="t">
            <a:normAutofit/>
          </a:bodyPr>
          <a:lstStyle/>
          <a:p>
            <a:pPr algn="l"/>
            <a:r>
              <a:rPr lang="pt-BR" sz="3000" dirty="0">
                <a:solidFill>
                  <a:srgbClr val="000000"/>
                </a:solidFill>
              </a:rPr>
              <a:t>Semana Mundial das IDP</a:t>
            </a:r>
            <a:br>
              <a:rPr lang="pt-BR" sz="3000" dirty="0">
                <a:solidFill>
                  <a:srgbClr val="000000"/>
                </a:solidFill>
              </a:rPr>
            </a:br>
            <a:r>
              <a:rPr lang="pt-BR" sz="3000" dirty="0">
                <a:solidFill>
                  <a:srgbClr val="000000"/>
                </a:solidFill>
              </a:rPr>
              <a:t>22 a 29 de abril</a:t>
            </a:r>
          </a:p>
        </p:txBody>
      </p:sp>
      <p:sp>
        <p:nvSpPr>
          <p:cNvPr id="14" name="Freeform 57">
            <a:extLst>
              <a:ext uri="{FF2B5EF4-FFF2-40B4-BE49-F238E27FC236}">
                <a16:creationId xmlns:a16="http://schemas.microsoft.com/office/drawing/2014/main" id="{B817D9AD-5E85-4E85-AC3E-43E24FA91A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336223"/>
            <a:ext cx="4571999" cy="5514671"/>
          </a:xfrm>
          <a:custGeom>
            <a:avLst/>
            <a:gdLst>
              <a:gd name="connsiteX0" fmla="*/ 1504462 w 4383459"/>
              <a:gd name="connsiteY0" fmla="*/ 0 h 5287256"/>
              <a:gd name="connsiteX1" fmla="*/ 4383459 w 4383459"/>
              <a:gd name="connsiteY1" fmla="*/ 2878997 h 5287256"/>
              <a:gd name="connsiteX2" fmla="*/ 3114137 w 4383459"/>
              <a:gd name="connsiteY2" fmla="*/ 5266307 h 5287256"/>
              <a:gd name="connsiteX3" fmla="*/ 3079653 w 4383459"/>
              <a:gd name="connsiteY3" fmla="*/ 5287256 h 5287256"/>
              <a:gd name="connsiteX4" fmla="*/ 0 w 4383459"/>
              <a:gd name="connsiteY4" fmla="*/ 5287256 h 5287256"/>
              <a:gd name="connsiteX5" fmla="*/ 0 w 4383459"/>
              <a:gd name="connsiteY5" fmla="*/ 427769 h 5287256"/>
              <a:gd name="connsiteX6" fmla="*/ 132161 w 4383459"/>
              <a:gd name="connsiteY6" fmla="*/ 347480 h 5287256"/>
              <a:gd name="connsiteX7" fmla="*/ 1504462 w 4383459"/>
              <a:gd name="connsiteY7" fmla="*/ 0 h 52872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383459" h="5287256">
                <a:moveTo>
                  <a:pt x="1504462" y="0"/>
                </a:moveTo>
                <a:cubicBezTo>
                  <a:pt x="3094488" y="0"/>
                  <a:pt x="4383459" y="1288971"/>
                  <a:pt x="4383459" y="2878997"/>
                </a:cubicBezTo>
                <a:cubicBezTo>
                  <a:pt x="4383459" y="3872763"/>
                  <a:pt x="3879955" y="4748930"/>
                  <a:pt x="3114137" y="5266307"/>
                </a:cubicBezTo>
                <a:lnTo>
                  <a:pt x="3079653" y="5287256"/>
                </a:lnTo>
                <a:lnTo>
                  <a:pt x="0" y="5287256"/>
                </a:lnTo>
                <a:lnTo>
                  <a:pt x="0" y="427769"/>
                </a:lnTo>
                <a:lnTo>
                  <a:pt x="132161" y="347480"/>
                </a:lnTo>
                <a:cubicBezTo>
                  <a:pt x="540096" y="125876"/>
                  <a:pt x="1007579" y="0"/>
                  <a:pt x="1504462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75000"/>
                  </a:schemeClr>
                </a:gs>
                <a:gs pos="100000">
                  <a:schemeClr val="bg2">
                    <a:lumMod val="7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0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9639" y="2339162"/>
            <a:ext cx="2352374" cy="4021153"/>
          </a:xfrm>
          <a:prstGeom prst="rect">
            <a:avLst/>
          </a:prstGeom>
        </p:spPr>
      </p:pic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F0810290-E788-4DE3-B716-DBE58CC6A8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30872" y="0"/>
            <a:ext cx="4124495" cy="3124182"/>
          </a:xfrm>
          <a:custGeom>
            <a:avLst/>
            <a:gdLst>
              <a:gd name="connsiteX0" fmla="*/ 301225 w 4185112"/>
              <a:gd name="connsiteY0" fmla="*/ 0 h 3170097"/>
              <a:gd name="connsiteX1" fmla="*/ 3883887 w 4185112"/>
              <a:gd name="connsiteY1" fmla="*/ 0 h 3170097"/>
              <a:gd name="connsiteX2" fmla="*/ 3932552 w 4185112"/>
              <a:gd name="connsiteY2" fmla="*/ 80105 h 3170097"/>
              <a:gd name="connsiteX3" fmla="*/ 4185112 w 4185112"/>
              <a:gd name="connsiteY3" fmla="*/ 1077541 h 3170097"/>
              <a:gd name="connsiteX4" fmla="*/ 2092556 w 4185112"/>
              <a:gd name="connsiteY4" fmla="*/ 3170097 h 3170097"/>
              <a:gd name="connsiteX5" fmla="*/ 0 w 4185112"/>
              <a:gd name="connsiteY5" fmla="*/ 1077541 h 3170097"/>
              <a:gd name="connsiteX6" fmla="*/ 252561 w 4185112"/>
              <a:gd name="connsiteY6" fmla="*/ 80105 h 31700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85112" h="3170097">
                <a:moveTo>
                  <a:pt x="301225" y="0"/>
                </a:moveTo>
                <a:lnTo>
                  <a:pt x="3883887" y="0"/>
                </a:lnTo>
                <a:lnTo>
                  <a:pt x="3932552" y="80105"/>
                </a:lnTo>
                <a:cubicBezTo>
                  <a:pt x="4093621" y="376606"/>
                  <a:pt x="4185112" y="716389"/>
                  <a:pt x="4185112" y="1077541"/>
                </a:cubicBezTo>
                <a:cubicBezTo>
                  <a:pt x="4185112" y="2233228"/>
                  <a:pt x="3248243" y="3170097"/>
                  <a:pt x="2092556" y="3170097"/>
                </a:cubicBezTo>
                <a:cubicBezTo>
                  <a:pt x="936869" y="3170097"/>
                  <a:pt x="0" y="2233228"/>
                  <a:pt x="0" y="1077541"/>
                </a:cubicBezTo>
                <a:cubicBezTo>
                  <a:pt x="0" y="716389"/>
                  <a:pt x="91491" y="376606"/>
                  <a:pt x="252561" y="80105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75000"/>
                  </a:schemeClr>
                </a:gs>
                <a:gs pos="100000">
                  <a:schemeClr val="bg2">
                    <a:lumMod val="7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EFBB21F0-9618-2B4B-8482-209102269D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70743" y="428819"/>
            <a:ext cx="2980742" cy="1583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0698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8122" y="0"/>
            <a:ext cx="534775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3883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9018" y="0"/>
            <a:ext cx="52659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07238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23E34DD9-4FB6-704B-A085-92AD3023BE9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10"/>
            <a:ext cx="9144000" cy="685799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9" name="Freeform 5">
            <a:extLst>
              <a:ext uri="{FF2B5EF4-FFF2-40B4-BE49-F238E27FC236}">
                <a16:creationId xmlns:a16="http://schemas.microsoft.com/office/drawing/2014/main" id="{3CD9DF72-87A3-404E-A828-84CBF11A83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 flipH="1">
            <a:off x="-1" y="2463131"/>
            <a:ext cx="4512879" cy="4394869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  <a:extLst/>
        </p:spPr>
        <p:txBody>
          <a:bodyPr vert="horz" lIns="68580" tIns="34290" rIns="68580" bIns="34290" rtlCol="0" anchor="t">
            <a:normAutofit/>
          </a:bodyPr>
          <a:lstStyle/>
          <a:p>
            <a:pPr algn="ctr">
              <a:spcAft>
                <a:spcPts val="750"/>
              </a:spcAft>
              <a:buClr>
                <a:schemeClr val="tx1"/>
              </a:buClr>
              <a:buSzPct val="100000"/>
            </a:pPr>
            <a:endParaRPr lang="en-US" sz="1200" cap="all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0E3A342-4D61-4E3F-AF90-1AB42AEB96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795115" y="4226880"/>
            <a:ext cx="701565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A7ADDF56-DE45-0348-98DB-04C22C56B2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0421" y="4277679"/>
            <a:ext cx="3444766" cy="1964879"/>
          </a:xfrm>
        </p:spPr>
        <p:txBody>
          <a:bodyPr anchor="ctr">
            <a:normAutofit lnSpcReduction="10000"/>
          </a:bodyPr>
          <a:lstStyle/>
          <a:p>
            <a:pPr marL="0" indent="0" algn="ctr">
              <a:buNone/>
            </a:pPr>
            <a:r>
              <a:rPr lang="pt-BR" sz="2400" b="1" dirty="0">
                <a:solidFill>
                  <a:schemeClr val="accent1"/>
                </a:solidFill>
              </a:rPr>
              <a:t>Você sabia que dá pra detectar algumas imunodeficiências pelo Teste do </a:t>
            </a:r>
            <a:r>
              <a:rPr lang="pt-BR" sz="2400" b="1" dirty="0" err="1">
                <a:solidFill>
                  <a:schemeClr val="accent1"/>
                </a:solidFill>
              </a:rPr>
              <a:t>Pézinho</a:t>
            </a:r>
            <a:r>
              <a:rPr lang="pt-BR" sz="2400" b="1" dirty="0">
                <a:solidFill>
                  <a:schemeClr val="accent1"/>
                </a:solidFill>
              </a:rPr>
              <a:t>, antes mesmo do bebê ficar doente?</a:t>
            </a:r>
          </a:p>
        </p:txBody>
      </p:sp>
    </p:spTree>
    <p:extLst>
      <p:ext uri="{BB962C8B-B14F-4D97-AF65-F5344CB8AC3E}">
        <p14:creationId xmlns:p14="http://schemas.microsoft.com/office/powerpoint/2010/main" val="41879929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B854194-185D-494D-905C-7C7CB2E30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56158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4F5FA0D-0104-4987-8241-EFF7C85B88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999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897127E-6CEF-446C-BE87-93B7C46E49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7A8335A-877F-BF4E-9955-FA8204BD4F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67930" y="801866"/>
            <a:ext cx="3979563" cy="5230634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pt-BR" b="1" dirty="0" err="1">
                <a:solidFill>
                  <a:srgbClr val="000000"/>
                </a:solidFill>
              </a:rPr>
              <a:t>Diagn</a:t>
            </a:r>
            <a:r>
              <a:rPr lang="en-US" b="1" dirty="0" err="1">
                <a:solidFill>
                  <a:srgbClr val="000000"/>
                </a:solidFill>
              </a:rPr>
              <a:t>óstico</a:t>
            </a:r>
            <a:r>
              <a:rPr lang="en-US" b="1" dirty="0">
                <a:solidFill>
                  <a:srgbClr val="000000"/>
                </a:solidFill>
              </a:rPr>
              <a:t> </a:t>
            </a:r>
            <a:r>
              <a:rPr lang="en-US" b="1" dirty="0" err="1">
                <a:solidFill>
                  <a:srgbClr val="000000"/>
                </a:solidFill>
              </a:rPr>
              <a:t>precoce</a:t>
            </a:r>
            <a:endParaRPr lang="en-US" b="1" dirty="0">
              <a:solidFill>
                <a:srgbClr val="000000"/>
              </a:solidFill>
            </a:endParaRPr>
          </a:p>
          <a:p>
            <a:pPr marL="0" indent="0" algn="ctr">
              <a:buNone/>
            </a:pPr>
            <a:r>
              <a:rPr lang="en-US" b="1" dirty="0" err="1">
                <a:solidFill>
                  <a:srgbClr val="000000"/>
                </a:solidFill>
              </a:rPr>
              <a:t>significa</a:t>
            </a:r>
            <a:endParaRPr lang="en-US" b="1" dirty="0">
              <a:solidFill>
                <a:srgbClr val="000000"/>
              </a:solidFill>
            </a:endParaRPr>
          </a:p>
          <a:p>
            <a:pPr marL="0" indent="0" algn="ctr">
              <a:buNone/>
            </a:pPr>
            <a:r>
              <a:rPr lang="en-US" b="1" dirty="0" err="1">
                <a:solidFill>
                  <a:srgbClr val="000000"/>
                </a:solidFill>
              </a:rPr>
              <a:t>Tratamento</a:t>
            </a:r>
            <a:r>
              <a:rPr lang="en-US" b="1" dirty="0">
                <a:solidFill>
                  <a:srgbClr val="000000"/>
                </a:solidFill>
              </a:rPr>
              <a:t> </a:t>
            </a:r>
            <a:r>
              <a:rPr lang="en-US" b="1" dirty="0" err="1">
                <a:solidFill>
                  <a:srgbClr val="000000"/>
                </a:solidFill>
              </a:rPr>
              <a:t>precoce</a:t>
            </a:r>
            <a:r>
              <a:rPr lang="en-US" b="1" dirty="0">
                <a:solidFill>
                  <a:srgbClr val="000000"/>
                </a:solidFill>
              </a:rPr>
              <a:t> com…</a:t>
            </a:r>
          </a:p>
          <a:p>
            <a:pPr marL="0" indent="0" algn="ctr">
              <a:buNone/>
            </a:pPr>
            <a:endParaRPr lang="en-US" b="1" dirty="0">
              <a:solidFill>
                <a:srgbClr val="000000"/>
              </a:solidFill>
            </a:endParaRPr>
          </a:p>
          <a:p>
            <a:pPr marL="0" indent="0" algn="ctr">
              <a:buNone/>
            </a:pPr>
            <a:r>
              <a:rPr lang="en-US" b="1" dirty="0" err="1">
                <a:solidFill>
                  <a:srgbClr val="000000"/>
                </a:solidFill>
              </a:rPr>
              <a:t>Menos</a:t>
            </a:r>
            <a:r>
              <a:rPr lang="en-US" b="1" dirty="0">
                <a:solidFill>
                  <a:srgbClr val="000000"/>
                </a:solidFill>
              </a:rPr>
              <a:t> tempo </a:t>
            </a:r>
            <a:r>
              <a:rPr lang="en-US" b="1" dirty="0" err="1">
                <a:solidFill>
                  <a:srgbClr val="000000"/>
                </a:solidFill>
              </a:rPr>
              <a:t>doente</a:t>
            </a:r>
            <a:r>
              <a:rPr lang="en-US" b="1" dirty="0">
                <a:solidFill>
                  <a:srgbClr val="000000"/>
                </a:solidFill>
              </a:rPr>
              <a:t>,</a:t>
            </a:r>
          </a:p>
          <a:p>
            <a:pPr marL="0" indent="0" algn="ctr">
              <a:buNone/>
            </a:pPr>
            <a:r>
              <a:rPr lang="en-US" b="1" dirty="0" err="1">
                <a:solidFill>
                  <a:srgbClr val="000000"/>
                </a:solidFill>
              </a:rPr>
              <a:t>Menos</a:t>
            </a:r>
            <a:r>
              <a:rPr lang="en-US" b="1" dirty="0">
                <a:solidFill>
                  <a:srgbClr val="000000"/>
                </a:solidFill>
              </a:rPr>
              <a:t> </a:t>
            </a:r>
            <a:r>
              <a:rPr lang="en-US" b="1" dirty="0" err="1">
                <a:solidFill>
                  <a:srgbClr val="000000"/>
                </a:solidFill>
              </a:rPr>
              <a:t>sequelas</a:t>
            </a:r>
            <a:r>
              <a:rPr lang="en-US" b="1" dirty="0">
                <a:solidFill>
                  <a:srgbClr val="000000"/>
                </a:solidFill>
              </a:rPr>
              <a:t>,</a:t>
            </a:r>
          </a:p>
          <a:p>
            <a:pPr marL="0" indent="0" algn="ctr">
              <a:buNone/>
            </a:pPr>
            <a:r>
              <a:rPr lang="en-US" b="1" dirty="0" err="1">
                <a:solidFill>
                  <a:srgbClr val="000000"/>
                </a:solidFill>
              </a:rPr>
              <a:t>Menor</a:t>
            </a:r>
            <a:r>
              <a:rPr lang="en-US" b="1" dirty="0">
                <a:solidFill>
                  <a:srgbClr val="000000"/>
                </a:solidFill>
              </a:rPr>
              <a:t> </a:t>
            </a:r>
            <a:r>
              <a:rPr lang="en-US" b="1" dirty="0" err="1">
                <a:solidFill>
                  <a:srgbClr val="000000"/>
                </a:solidFill>
              </a:rPr>
              <a:t>mortalidade</a:t>
            </a:r>
            <a:endParaRPr lang="pt-BR" sz="21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56116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750" y="342900"/>
            <a:ext cx="8318500" cy="617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257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2904" y="960286"/>
            <a:ext cx="2637077" cy="1687945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39794" y="665546"/>
            <a:ext cx="4812081" cy="2346387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95176" y="3846068"/>
            <a:ext cx="2667381" cy="1560946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C30D9A71-3B89-B343-92B1-5C64481E4A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36970" y="4906829"/>
            <a:ext cx="2616200" cy="876300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E59AF62B-DEA7-3D4E-BD74-D698EC7EFAC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2656" y="3199780"/>
            <a:ext cx="4298461" cy="1301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9669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Uma imagem contendo céu, pipa, voando&#10;&#10;Descrição gerada automaticamente">
            <a:extLst>
              <a:ext uri="{FF2B5EF4-FFF2-40B4-BE49-F238E27FC236}">
                <a16:creationId xmlns:a16="http://schemas.microsoft.com/office/drawing/2014/main" id="{68191B5D-6BBF-F341-BDDC-E70A64987C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7000" y="254000"/>
            <a:ext cx="6350000" cy="63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72545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D93D0BF0-3365-424A-B05F-E615434A89E6}"/>
              </a:ext>
            </a:extLst>
          </p:cNvPr>
          <p:cNvSpPr txBox="1"/>
          <p:nvPr/>
        </p:nvSpPr>
        <p:spPr>
          <a:xfrm>
            <a:off x="2115127" y="2170545"/>
            <a:ext cx="49506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 err="1"/>
              <a:t>Sugest</a:t>
            </a:r>
            <a:r>
              <a:rPr lang="en-US" sz="2400" b="1" dirty="0" err="1"/>
              <a:t>ão</a:t>
            </a:r>
            <a:r>
              <a:rPr lang="en-US" sz="2400" b="1" dirty="0"/>
              <a:t> – </a:t>
            </a:r>
            <a:r>
              <a:rPr lang="en-US" sz="2400" b="1" dirty="0" err="1"/>
              <a:t>Foto</a:t>
            </a:r>
            <a:r>
              <a:rPr lang="en-US" sz="2400" b="1" dirty="0"/>
              <a:t> do </a:t>
            </a:r>
            <a:r>
              <a:rPr lang="en-US" sz="2400" b="1" dirty="0" err="1"/>
              <a:t>grupo</a:t>
            </a:r>
            <a:r>
              <a:rPr lang="en-US" sz="2400" b="1" dirty="0"/>
              <a:t> do </a:t>
            </a:r>
            <a:r>
              <a:rPr lang="en-US" sz="2400" b="1" dirty="0" err="1"/>
              <a:t>Serviço</a:t>
            </a:r>
            <a:endParaRPr lang="pt-BR" sz="2400" b="1" dirty="0"/>
          </a:p>
        </p:txBody>
      </p:sp>
    </p:spTree>
    <p:extLst>
      <p:ext uri="{BB962C8B-B14F-4D97-AF65-F5344CB8AC3E}">
        <p14:creationId xmlns:p14="http://schemas.microsoft.com/office/powerpoint/2010/main" val="39601833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C8544F1A-C275-804E-A9C2-8ADF239C81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5672" y="0"/>
            <a:ext cx="587265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3918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703819"/>
          </a:xfrm>
        </p:spPr>
        <p:txBody>
          <a:bodyPr>
            <a:normAutofit fontScale="90000"/>
          </a:bodyPr>
          <a:lstStyle/>
          <a:p>
            <a:pPr algn="ctr"/>
            <a:r>
              <a:rPr lang="pt-BR" b="1" dirty="0">
                <a:solidFill>
                  <a:srgbClr val="0070C0"/>
                </a:solidFill>
              </a:rPr>
              <a:t>Imunodeficiências Primárias</a:t>
            </a:r>
            <a:br>
              <a:rPr lang="pt-BR" b="1" dirty="0">
                <a:solidFill>
                  <a:srgbClr val="0070C0"/>
                </a:solidFill>
              </a:rPr>
            </a:br>
            <a:r>
              <a:rPr lang="pt-BR" b="1" dirty="0">
                <a:solidFill>
                  <a:srgbClr val="0070C0"/>
                </a:solidFill>
              </a:rPr>
              <a:t>ou</a:t>
            </a:r>
            <a:br>
              <a:rPr lang="pt-BR" b="1" dirty="0">
                <a:solidFill>
                  <a:srgbClr val="0070C0"/>
                </a:solidFill>
              </a:rPr>
            </a:br>
            <a:r>
              <a:rPr lang="pt-BR" b="1" dirty="0">
                <a:solidFill>
                  <a:srgbClr val="0070C0"/>
                </a:solidFill>
              </a:rPr>
              <a:t>Erros Inatos da Imunidade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856705" y="2404992"/>
            <a:ext cx="2348516" cy="466219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sz="3200" dirty="0"/>
              <a:t>O que </a:t>
            </a:r>
            <a:r>
              <a:rPr lang="pt-BR" sz="3200" dirty="0" err="1"/>
              <a:t>s</a:t>
            </a:r>
            <a:r>
              <a:rPr lang="en-US" sz="3200" dirty="0" err="1"/>
              <a:t>ão</a:t>
            </a:r>
            <a:r>
              <a:rPr lang="pt-BR" sz="3200" dirty="0"/>
              <a:t>?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5221" y="2854971"/>
            <a:ext cx="5447365" cy="2750126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049" y="3528290"/>
            <a:ext cx="3025828" cy="2865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7517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4422" y="729672"/>
            <a:ext cx="2790646" cy="2574059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0727" y="2768021"/>
            <a:ext cx="4616855" cy="2178051"/>
          </a:xfrm>
          <a:prstGeom prst="rect">
            <a:avLst/>
          </a:prstGeom>
        </p:spPr>
      </p:pic>
      <p:sp>
        <p:nvSpPr>
          <p:cNvPr id="4" name="CaixaDeTexto 3"/>
          <p:cNvSpPr txBox="1"/>
          <p:nvPr/>
        </p:nvSpPr>
        <p:spPr>
          <a:xfrm>
            <a:off x="1246909" y="4176631"/>
            <a:ext cx="24938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>
                <a:solidFill>
                  <a:srgbClr val="0070C0"/>
                </a:solidFill>
              </a:rPr>
              <a:t>50%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0671149F-1C50-F24E-B355-08CFB82A8E84}"/>
              </a:ext>
            </a:extLst>
          </p:cNvPr>
          <p:cNvSpPr txBox="1"/>
          <p:nvPr/>
        </p:nvSpPr>
        <p:spPr>
          <a:xfrm>
            <a:off x="6382326" y="2087418"/>
            <a:ext cx="16533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>
                <a:solidFill>
                  <a:schemeClr val="accent1"/>
                </a:solidFill>
              </a:rPr>
              <a:t>Anticorpos</a:t>
            </a:r>
          </a:p>
        </p:txBody>
      </p:sp>
    </p:spTree>
    <p:extLst>
      <p:ext uri="{BB962C8B-B14F-4D97-AF65-F5344CB8AC3E}">
        <p14:creationId xmlns:p14="http://schemas.microsoft.com/office/powerpoint/2010/main" val="2213627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7109" y="572654"/>
            <a:ext cx="3271859" cy="2772063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3711" y="1677264"/>
            <a:ext cx="3890744" cy="2208068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5886" y="4073236"/>
            <a:ext cx="3356661" cy="2407227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FFFE57FE-D659-7E42-8CD0-1AEBD57BE163}"/>
              </a:ext>
            </a:extLst>
          </p:cNvPr>
          <p:cNvSpPr txBox="1"/>
          <p:nvPr/>
        </p:nvSpPr>
        <p:spPr>
          <a:xfrm>
            <a:off x="5116945" y="572654"/>
            <a:ext cx="29741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>
                <a:solidFill>
                  <a:schemeClr val="accent1"/>
                </a:solidFill>
              </a:rPr>
              <a:t>Outros defeitos...muitas doenças diferentes</a:t>
            </a:r>
          </a:p>
        </p:txBody>
      </p:sp>
    </p:spTree>
    <p:extLst>
      <p:ext uri="{BB962C8B-B14F-4D97-AF65-F5344CB8AC3E}">
        <p14:creationId xmlns:p14="http://schemas.microsoft.com/office/powerpoint/2010/main" val="20443741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D70B121-56F4-4848-B38B-182089D909FA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241173" y="320040"/>
            <a:ext cx="8661654" cy="6217920"/>
          </a:xfrm>
          <a:prstGeom prst="rect">
            <a:avLst/>
          </a:prstGeom>
          <a:solidFill>
            <a:schemeClr val="tx1">
              <a:alpha val="8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D72A2C9-F3CA-4216-8BAD-FA4C970C3C4E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490722" y="2057400"/>
            <a:ext cx="0" cy="274320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8650" y="963877"/>
            <a:ext cx="2620771" cy="4930246"/>
          </a:xfrm>
        </p:spPr>
        <p:txBody>
          <a:bodyPr>
            <a:normAutofit/>
          </a:bodyPr>
          <a:lstStyle/>
          <a:p>
            <a:pPr algn="r"/>
            <a:r>
              <a:rPr lang="pt-BR" dirty="0">
                <a:solidFill>
                  <a:schemeClr val="accent1"/>
                </a:solidFill>
              </a:rPr>
              <a:t>Infecções 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732023" y="963877"/>
            <a:ext cx="4783327" cy="4930246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pt-BR" sz="2100" b="1" dirty="0" err="1">
                <a:solidFill>
                  <a:schemeClr val="accent2">
                    <a:lumMod val="75000"/>
                  </a:schemeClr>
                </a:solidFill>
              </a:rPr>
              <a:t>S</a:t>
            </a:r>
            <a:r>
              <a:rPr lang="pt-BR" sz="2100" b="1" dirty="0"/>
              <a:t>  </a:t>
            </a:r>
            <a:r>
              <a:rPr lang="pt-BR" sz="2100" b="1" dirty="0" err="1"/>
              <a:t>erious</a:t>
            </a:r>
            <a:r>
              <a:rPr lang="pt-BR" sz="2100" b="1" dirty="0"/>
              <a:t> (GRAVES)</a:t>
            </a:r>
          </a:p>
          <a:p>
            <a:pPr marL="0" indent="0">
              <a:buNone/>
            </a:pPr>
            <a:endParaRPr lang="pt-BR" sz="2100" b="1" dirty="0"/>
          </a:p>
          <a:p>
            <a:pPr marL="0" indent="0">
              <a:buNone/>
            </a:pPr>
            <a:r>
              <a:rPr lang="pt-BR" sz="2100" b="1" dirty="0" err="1">
                <a:solidFill>
                  <a:schemeClr val="accent2">
                    <a:lumMod val="75000"/>
                  </a:schemeClr>
                </a:solidFill>
              </a:rPr>
              <a:t>P</a:t>
            </a:r>
            <a:r>
              <a:rPr lang="pt-BR" sz="2100" b="1" dirty="0"/>
              <a:t> </a:t>
            </a:r>
            <a:r>
              <a:rPr lang="pt-BR" sz="2100" b="1" dirty="0" err="1"/>
              <a:t>ersistent</a:t>
            </a:r>
            <a:r>
              <a:rPr lang="pt-BR" sz="2100" b="1" dirty="0"/>
              <a:t> (PERSISTENTES)</a:t>
            </a:r>
          </a:p>
          <a:p>
            <a:pPr marL="0" indent="0">
              <a:buNone/>
            </a:pPr>
            <a:endParaRPr lang="pt-BR" sz="2100" b="1" dirty="0"/>
          </a:p>
          <a:p>
            <a:pPr marL="0" indent="0">
              <a:buNone/>
            </a:pPr>
            <a:r>
              <a:rPr lang="pt-BR" sz="2100" b="1" dirty="0" err="1">
                <a:solidFill>
                  <a:schemeClr val="accent2">
                    <a:lumMod val="75000"/>
                  </a:schemeClr>
                </a:solidFill>
              </a:rPr>
              <a:t>U</a:t>
            </a:r>
            <a:r>
              <a:rPr lang="pt-BR" sz="2100" b="1" dirty="0"/>
              <a:t> </a:t>
            </a:r>
            <a:r>
              <a:rPr lang="pt-BR" sz="2100" b="1" dirty="0" err="1"/>
              <a:t>nusual</a:t>
            </a:r>
            <a:r>
              <a:rPr lang="pt-BR" sz="2100" b="1" dirty="0"/>
              <a:t> (INCOMUNS)</a:t>
            </a:r>
          </a:p>
          <a:p>
            <a:pPr marL="0" indent="0">
              <a:buNone/>
            </a:pPr>
            <a:endParaRPr lang="pt-BR" sz="2100" b="1" dirty="0"/>
          </a:p>
          <a:p>
            <a:pPr marL="0" indent="0">
              <a:buNone/>
            </a:pPr>
            <a:r>
              <a:rPr lang="pt-BR" sz="2100" b="1" dirty="0" err="1">
                <a:solidFill>
                  <a:schemeClr val="accent2">
                    <a:lumMod val="75000"/>
                  </a:schemeClr>
                </a:solidFill>
              </a:rPr>
              <a:t>R</a:t>
            </a:r>
            <a:r>
              <a:rPr lang="pt-BR" sz="2100" b="1" dirty="0"/>
              <a:t> </a:t>
            </a:r>
            <a:r>
              <a:rPr lang="pt-BR" sz="2100" b="1" dirty="0" err="1"/>
              <a:t>ecurrent</a:t>
            </a:r>
            <a:r>
              <a:rPr lang="pt-BR" sz="2100" b="1" dirty="0"/>
              <a:t> (REPETIDAS)</a:t>
            </a:r>
          </a:p>
        </p:txBody>
      </p:sp>
    </p:spTree>
    <p:extLst>
      <p:ext uri="{BB962C8B-B14F-4D97-AF65-F5344CB8AC3E}">
        <p14:creationId xmlns:p14="http://schemas.microsoft.com/office/powerpoint/2010/main" val="11074896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854" y="874567"/>
            <a:ext cx="3353955" cy="4686133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5107710" y="1694139"/>
            <a:ext cx="2974109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>
                <a:solidFill>
                  <a:srgbClr val="002060"/>
                </a:solidFill>
              </a:rPr>
              <a:t>Desregulação</a:t>
            </a:r>
          </a:p>
          <a:p>
            <a:pPr algn="ctr"/>
            <a:endParaRPr lang="pt-BR" sz="3200" b="1" dirty="0">
              <a:solidFill>
                <a:srgbClr val="0070C0"/>
              </a:solidFill>
            </a:endParaRPr>
          </a:p>
          <a:p>
            <a:pPr algn="ctr"/>
            <a:r>
              <a:rPr lang="pt-BR" sz="3200" b="1" dirty="0">
                <a:solidFill>
                  <a:srgbClr val="0070C0"/>
                </a:solidFill>
              </a:rPr>
              <a:t>Autoimunidade (autoagressão)</a:t>
            </a:r>
          </a:p>
          <a:p>
            <a:pPr algn="ctr"/>
            <a:r>
              <a:rPr lang="pt-BR" sz="3200" b="1" dirty="0">
                <a:solidFill>
                  <a:srgbClr val="0070C0"/>
                </a:solidFill>
              </a:rPr>
              <a:t>Inflamação</a:t>
            </a:r>
          </a:p>
          <a:p>
            <a:pPr algn="ctr"/>
            <a:r>
              <a:rPr lang="pt-BR" sz="3200" b="1" dirty="0">
                <a:solidFill>
                  <a:srgbClr val="0070C0"/>
                </a:solidFill>
              </a:rPr>
              <a:t>Alergia</a:t>
            </a:r>
          </a:p>
          <a:p>
            <a:pPr algn="ctr"/>
            <a:r>
              <a:rPr lang="pt-BR" sz="3200" b="1" dirty="0">
                <a:solidFill>
                  <a:srgbClr val="0070C0"/>
                </a:solidFill>
              </a:rPr>
              <a:t>Câncer</a:t>
            </a:r>
          </a:p>
        </p:txBody>
      </p:sp>
    </p:spTree>
    <p:extLst>
      <p:ext uri="{BB962C8B-B14F-4D97-AF65-F5344CB8AC3E}">
        <p14:creationId xmlns:p14="http://schemas.microsoft.com/office/powerpoint/2010/main" val="4274493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6218" y="951393"/>
            <a:ext cx="6549736" cy="4556944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E9C39697-ECB0-1448-B544-DB9423A4455A}"/>
              </a:ext>
            </a:extLst>
          </p:cNvPr>
          <p:cNvSpPr txBox="1"/>
          <p:nvPr/>
        </p:nvSpPr>
        <p:spPr>
          <a:xfrm>
            <a:off x="2451370" y="5778230"/>
            <a:ext cx="42120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err="1"/>
              <a:t>www.imunopediatria.org.br</a:t>
            </a:r>
            <a:endParaRPr lang="pt-BR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C9477670-0ADF-4145-94B2-9C828E589AA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63447" y="5428034"/>
            <a:ext cx="1903296" cy="1218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8633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50109" y="1058524"/>
            <a:ext cx="6490855" cy="4365531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8B2ED790-B10A-3C45-A8B2-10DE52724079}"/>
              </a:ext>
            </a:extLst>
          </p:cNvPr>
          <p:cNvSpPr txBox="1"/>
          <p:nvPr/>
        </p:nvSpPr>
        <p:spPr>
          <a:xfrm>
            <a:off x="2208179" y="5758774"/>
            <a:ext cx="45428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err="1"/>
              <a:t>www.imunopediatria.org.br</a:t>
            </a:r>
            <a:endParaRPr lang="pt-BR" dirty="0"/>
          </a:p>
          <a:p>
            <a:endParaRPr lang="pt-BR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EB0B6ADF-E2C4-6F4E-91D4-42246E91056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72783" y="5013563"/>
            <a:ext cx="2370755" cy="1517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228758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Tema do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o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o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108</Words>
  <Application>Microsoft Macintosh PowerPoint</Application>
  <PresentationFormat>Apresentação na tela (4:3)</PresentationFormat>
  <Paragraphs>31</Paragraphs>
  <Slides>17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17</vt:i4>
      </vt:variant>
    </vt:vector>
  </HeadingPairs>
  <TitlesOfParts>
    <vt:vector size="21" baseType="lpstr">
      <vt:lpstr>Arial</vt:lpstr>
      <vt:lpstr>Calibri</vt:lpstr>
      <vt:lpstr>Calibri Light</vt:lpstr>
      <vt:lpstr>Tema do Office</vt:lpstr>
      <vt:lpstr>Semana Mundial das IDP 22 a 29 de abril</vt:lpstr>
      <vt:lpstr>Apresentação do PowerPoint</vt:lpstr>
      <vt:lpstr>Imunodeficiências Primárias ou Erros Inatos da Imunidade</vt:lpstr>
      <vt:lpstr>Apresentação do PowerPoint</vt:lpstr>
      <vt:lpstr>Apresentação do PowerPoint</vt:lpstr>
      <vt:lpstr>Infecções 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Semana Mundial das IDP 22 a 29 de abril</dc:title>
  <dc:creator>ekaterini goudouris</dc:creator>
  <cp:lastModifiedBy>ekaterini goudouris</cp:lastModifiedBy>
  <cp:revision>3</cp:revision>
  <dcterms:created xsi:type="dcterms:W3CDTF">2019-03-28T09:44:08Z</dcterms:created>
  <dcterms:modified xsi:type="dcterms:W3CDTF">2019-03-28T09:50:09Z</dcterms:modified>
</cp:coreProperties>
</file>